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y="13716000" cx="2437765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Black"/>
      <p:bold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Amatic SC"/>
      <p:regular r:id="rId46"/>
      <p:bold r:id="rId47"/>
    </p:embeddedFont>
    <p:embeddedFont>
      <p:font typeface="Inconsolata"/>
      <p:regular r:id="rId48"/>
      <p:bold r:id="rId49"/>
    </p:embeddedFont>
    <p:embeddedFont>
      <p:font typeface="Poppins"/>
      <p:regular r:id="rId50"/>
      <p:bold r:id="rId51"/>
      <p:italic r:id="rId52"/>
      <p:boldItalic r:id="rId53"/>
    </p:embeddedFont>
    <p:embeddedFont>
      <p:font typeface="Lato Light"/>
      <p:regular r:id="rId54"/>
      <p:bold r:id="rId55"/>
      <p:italic r:id="rId56"/>
      <p:boldItalic r:id="rId57"/>
    </p:embeddedFont>
    <p:embeddedFont>
      <p:font typeface="Poppins Medium"/>
      <p:regular r:id="rId58"/>
      <p:bold r:id="rId59"/>
      <p:italic r:id="rId60"/>
      <p:boldItalic r:id="rId61"/>
    </p:embeddedFont>
    <p:embeddedFont>
      <p:font typeface="Roboto Light"/>
      <p:regular r:id="rId62"/>
      <p:bold r:id="rId63"/>
      <p:italic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28E8B4-DC30-41C5-AAD4-F1767E3F9FF7}">
  <a:tblStyle styleId="{E228E8B4-DC30-41C5-AAD4-F1767E3F9F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AmaticSC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Inconsolata-regular.fntdata"/><Relationship Id="rId47" Type="http://schemas.openxmlformats.org/officeDocument/2006/relationships/font" Target="fonts/AmaticSC-bold.fntdata"/><Relationship Id="rId49" Type="http://schemas.openxmlformats.org/officeDocument/2006/relationships/font" Target="fonts/Inconsolata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Black-boldItalic.fntdata"/><Relationship Id="rId36" Type="http://schemas.openxmlformats.org/officeDocument/2006/relationships/font" Target="fonts/RobotoBlack-bold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62" Type="http://schemas.openxmlformats.org/officeDocument/2006/relationships/font" Target="fonts/RobotoLight-regular.fntdata"/><Relationship Id="rId61" Type="http://schemas.openxmlformats.org/officeDocument/2006/relationships/font" Target="fonts/PoppinsMedium-boldItalic.fntdata"/><Relationship Id="rId20" Type="http://schemas.openxmlformats.org/officeDocument/2006/relationships/slide" Target="slides/slide11.xml"/><Relationship Id="rId64" Type="http://schemas.openxmlformats.org/officeDocument/2006/relationships/font" Target="fonts/RobotoLight-italic.fntdata"/><Relationship Id="rId63" Type="http://schemas.openxmlformats.org/officeDocument/2006/relationships/font" Target="fonts/RobotoLight-bold.fntdata"/><Relationship Id="rId22" Type="http://schemas.openxmlformats.org/officeDocument/2006/relationships/slide" Target="slides/slide13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2.xml"/><Relationship Id="rId65" Type="http://schemas.openxmlformats.org/officeDocument/2006/relationships/font" Target="fonts/RobotoLight-boldItalic.fntdata"/><Relationship Id="rId24" Type="http://schemas.openxmlformats.org/officeDocument/2006/relationships/slide" Target="slides/slide15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4.xml"/><Relationship Id="rId67" Type="http://schemas.openxmlformats.org/officeDocument/2006/relationships/font" Target="fonts/HelveticaNeue-bold.fntdata"/><Relationship Id="rId60" Type="http://schemas.openxmlformats.org/officeDocument/2006/relationships/font" Target="fonts/PoppinsMedium-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Poppins-bold.fntdata"/><Relationship Id="rId50" Type="http://schemas.openxmlformats.org/officeDocument/2006/relationships/font" Target="fonts/Poppins-regular.fntdata"/><Relationship Id="rId53" Type="http://schemas.openxmlformats.org/officeDocument/2006/relationships/font" Target="fonts/Poppins-boldItalic.fntdata"/><Relationship Id="rId52" Type="http://schemas.openxmlformats.org/officeDocument/2006/relationships/font" Target="fonts/Poppins-italic.fntdata"/><Relationship Id="rId11" Type="http://schemas.openxmlformats.org/officeDocument/2006/relationships/slide" Target="slides/slide2.xml"/><Relationship Id="rId55" Type="http://schemas.openxmlformats.org/officeDocument/2006/relationships/font" Target="fonts/LatoLight-bold.fntdata"/><Relationship Id="rId10" Type="http://schemas.openxmlformats.org/officeDocument/2006/relationships/slide" Target="slides/slide1.xml"/><Relationship Id="rId54" Type="http://schemas.openxmlformats.org/officeDocument/2006/relationships/font" Target="fonts/LatoLight-regular.fntdata"/><Relationship Id="rId13" Type="http://schemas.openxmlformats.org/officeDocument/2006/relationships/slide" Target="slides/slide4.xml"/><Relationship Id="rId57" Type="http://schemas.openxmlformats.org/officeDocument/2006/relationships/font" Target="fonts/LatoLight-boldItalic.fntdata"/><Relationship Id="rId12" Type="http://schemas.openxmlformats.org/officeDocument/2006/relationships/slide" Target="slides/slide3.xml"/><Relationship Id="rId56" Type="http://schemas.openxmlformats.org/officeDocument/2006/relationships/font" Target="fonts/LatoLight-italic.fntdata"/><Relationship Id="rId15" Type="http://schemas.openxmlformats.org/officeDocument/2006/relationships/slide" Target="slides/slide6.xml"/><Relationship Id="rId59" Type="http://schemas.openxmlformats.org/officeDocument/2006/relationships/font" Target="fonts/PoppinsMedium-bold.fntdata"/><Relationship Id="rId14" Type="http://schemas.openxmlformats.org/officeDocument/2006/relationships/slide" Target="slides/slide5.xml"/><Relationship Id="rId58" Type="http://schemas.openxmlformats.org/officeDocument/2006/relationships/font" Target="fonts/PoppinsMedium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14f835a8d8_3_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114f835a8d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114f835a8d8_3_2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114f835a8d8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114f835a8d8_3_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114f835a8d8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1151525ce8b_0_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1151525ce8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114f835a8d8_0_1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114f835a8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42424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11548adb5a0_4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Google Shape;2502;g11548adb5a0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g11548adb5a0_4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11548adb5a0_4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8" name="Google Shape;2518;g11548adb5a0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g11548adb5a0_4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11548adb5a0_4_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11548adb5a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CPU - central processing unit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Metric beat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11548adb5a0_4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11548adb5a0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g11548adb5a0_4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114f835a8d8_0_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114f835a8d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Relationship Id="rId3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Relationship Id="rId3" Type="http://schemas.openxmlformats.org/officeDocument/2006/relationships/image" Target="../media/image124.png"/><Relationship Id="rId4" Type="http://schemas.openxmlformats.org/officeDocument/2006/relationships/image" Target="../media/image12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6.png"/><Relationship Id="rId3" Type="http://schemas.openxmlformats.org/officeDocument/2006/relationships/image" Target="../media/image125.png"/><Relationship Id="rId4" Type="http://schemas.openxmlformats.org/officeDocument/2006/relationships/image" Target="../media/image133.png"/><Relationship Id="rId5" Type="http://schemas.openxmlformats.org/officeDocument/2006/relationships/image" Target="../media/image13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2.png"/><Relationship Id="rId3" Type="http://schemas.openxmlformats.org/officeDocument/2006/relationships/image" Target="../media/image134.png"/><Relationship Id="rId4" Type="http://schemas.openxmlformats.org/officeDocument/2006/relationships/image" Target="../media/image142.png"/><Relationship Id="rId5" Type="http://schemas.openxmlformats.org/officeDocument/2006/relationships/image" Target="../media/image13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Relationship Id="rId3" Type="http://schemas.openxmlformats.org/officeDocument/2006/relationships/image" Target="../media/image143.png"/><Relationship Id="rId4" Type="http://schemas.openxmlformats.org/officeDocument/2006/relationships/image" Target="../media/image136.png"/><Relationship Id="rId5" Type="http://schemas.openxmlformats.org/officeDocument/2006/relationships/image" Target="../media/image144.png"/><Relationship Id="rId6" Type="http://schemas.openxmlformats.org/officeDocument/2006/relationships/image" Target="../media/image13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4.png"/><Relationship Id="rId3" Type="http://schemas.openxmlformats.org/officeDocument/2006/relationships/image" Target="../media/image148.png"/><Relationship Id="rId4" Type="http://schemas.openxmlformats.org/officeDocument/2006/relationships/image" Target="../media/image147.png"/><Relationship Id="rId5" Type="http://schemas.openxmlformats.org/officeDocument/2006/relationships/image" Target="../media/image146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50.png"/><Relationship Id="rId4" Type="http://schemas.openxmlformats.org/officeDocument/2006/relationships/image" Target="../media/image152.png"/><Relationship Id="rId5" Type="http://schemas.openxmlformats.org/officeDocument/2006/relationships/image" Target="../media/image151.png"/><Relationship Id="rId6" Type="http://schemas.openxmlformats.org/officeDocument/2006/relationships/image" Target="../media/image15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Relationship Id="rId3" Type="http://schemas.openxmlformats.org/officeDocument/2006/relationships/image" Target="../media/image155.png"/><Relationship Id="rId4" Type="http://schemas.openxmlformats.org/officeDocument/2006/relationships/image" Target="../media/image160.png"/><Relationship Id="rId5" Type="http://schemas.openxmlformats.org/officeDocument/2006/relationships/image" Target="../media/image16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6.png"/><Relationship Id="rId3" Type="http://schemas.openxmlformats.org/officeDocument/2006/relationships/image" Target="../media/image158.png"/><Relationship Id="rId4" Type="http://schemas.openxmlformats.org/officeDocument/2006/relationships/image" Target="../media/image157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5.png"/><Relationship Id="rId5" Type="http://schemas.openxmlformats.org/officeDocument/2006/relationships/image" Target="../media/image168.png"/><Relationship Id="rId6" Type="http://schemas.openxmlformats.org/officeDocument/2006/relationships/image" Target="../media/image170.png"/><Relationship Id="rId7" Type="http://schemas.openxmlformats.org/officeDocument/2006/relationships/image" Target="../media/image169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Relationship Id="rId3" Type="http://schemas.openxmlformats.org/officeDocument/2006/relationships/image" Target="../media/image180.png"/><Relationship Id="rId4" Type="http://schemas.openxmlformats.org/officeDocument/2006/relationships/image" Target="../media/image173.png"/><Relationship Id="rId5" Type="http://schemas.openxmlformats.org/officeDocument/2006/relationships/image" Target="../media/image17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7.png"/><Relationship Id="rId3" Type="http://schemas.openxmlformats.org/officeDocument/2006/relationships/image" Target="../media/image176.png"/><Relationship Id="rId4" Type="http://schemas.openxmlformats.org/officeDocument/2006/relationships/image" Target="../media/image172.png"/><Relationship Id="rId5" Type="http://schemas.openxmlformats.org/officeDocument/2006/relationships/image" Target="../media/image175.png"/><Relationship Id="rId6" Type="http://schemas.openxmlformats.org/officeDocument/2006/relationships/image" Target="../media/image182.png"/><Relationship Id="rId7" Type="http://schemas.openxmlformats.org/officeDocument/2006/relationships/image" Target="../media/image179.png"/><Relationship Id="rId8" Type="http://schemas.openxmlformats.org/officeDocument/2006/relationships/image" Target="../media/image178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1.png"/><Relationship Id="rId3" Type="http://schemas.openxmlformats.org/officeDocument/2006/relationships/image" Target="../media/image183.png"/><Relationship Id="rId4" Type="http://schemas.openxmlformats.org/officeDocument/2006/relationships/image" Target="../media/image188.png"/><Relationship Id="rId5" Type="http://schemas.openxmlformats.org/officeDocument/2006/relationships/image" Target="../media/image190.png"/><Relationship Id="rId6" Type="http://schemas.openxmlformats.org/officeDocument/2006/relationships/image" Target="../media/image189.png"/><Relationship Id="rId7" Type="http://schemas.openxmlformats.org/officeDocument/2006/relationships/image" Target="../media/image187.png"/><Relationship Id="rId8" Type="http://schemas.openxmlformats.org/officeDocument/2006/relationships/image" Target="../media/image185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Relationship Id="rId3" Type="http://schemas.openxmlformats.org/officeDocument/2006/relationships/image" Target="../media/image186.png"/><Relationship Id="rId4" Type="http://schemas.openxmlformats.org/officeDocument/2006/relationships/image" Target="../media/image193.png"/><Relationship Id="rId5" Type="http://schemas.openxmlformats.org/officeDocument/2006/relationships/image" Target="../media/image192.png"/><Relationship Id="rId6" Type="http://schemas.openxmlformats.org/officeDocument/2006/relationships/image" Target="../media/image19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5.png"/><Relationship Id="rId3" Type="http://schemas.openxmlformats.org/officeDocument/2006/relationships/image" Target="../media/image194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Relationship Id="rId5" Type="http://schemas.openxmlformats.org/officeDocument/2006/relationships/image" Target="../media/image199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204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2.png"/><Relationship Id="rId3" Type="http://schemas.openxmlformats.org/officeDocument/2006/relationships/image" Target="../media/image201.png"/><Relationship Id="rId4" Type="http://schemas.openxmlformats.org/officeDocument/2006/relationships/image" Target="../media/image203.png"/><Relationship Id="rId9" Type="http://schemas.openxmlformats.org/officeDocument/2006/relationships/image" Target="../media/image210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8.png"/><Relationship Id="rId8" Type="http://schemas.openxmlformats.org/officeDocument/2006/relationships/image" Target="../media/image207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1.png"/><Relationship Id="rId3" Type="http://schemas.openxmlformats.org/officeDocument/2006/relationships/image" Target="../media/image228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Relationship Id="rId3" Type="http://schemas.openxmlformats.org/officeDocument/2006/relationships/image" Target="../media/image219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4.png"/><Relationship Id="rId3" Type="http://schemas.openxmlformats.org/officeDocument/2006/relationships/image" Target="../media/image24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7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7.png"/><Relationship Id="rId4" Type="http://schemas.openxmlformats.org/officeDocument/2006/relationships/image" Target="../media/image10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61.png"/><Relationship Id="rId7" Type="http://schemas.openxmlformats.org/officeDocument/2006/relationships/image" Target="../media/image5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3.png"/><Relationship Id="rId8" Type="http://schemas.openxmlformats.org/officeDocument/2006/relationships/image" Target="../media/image7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76.png"/><Relationship Id="rId4" Type="http://schemas.openxmlformats.org/officeDocument/2006/relationships/image" Target="../media/image72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Relationship Id="rId7" Type="http://schemas.openxmlformats.org/officeDocument/2006/relationships/image" Target="../media/image74.png"/><Relationship Id="rId8" Type="http://schemas.openxmlformats.org/officeDocument/2006/relationships/image" Target="../media/image7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80.png"/><Relationship Id="rId4" Type="http://schemas.openxmlformats.org/officeDocument/2006/relationships/image" Target="../media/image89.png"/><Relationship Id="rId5" Type="http://schemas.openxmlformats.org/officeDocument/2006/relationships/image" Target="../media/image81.png"/><Relationship Id="rId6" Type="http://schemas.openxmlformats.org/officeDocument/2006/relationships/image" Target="../media/image8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5" Type="http://schemas.openxmlformats.org/officeDocument/2006/relationships/image" Target="../media/image101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10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7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227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8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20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Relationship Id="rId3" Type="http://schemas.openxmlformats.org/officeDocument/2006/relationships/image" Target="../media/image21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24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17.png"/><Relationship Id="rId4" Type="http://schemas.openxmlformats.org/officeDocument/2006/relationships/image" Target="../media/image12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30.png"/><Relationship Id="rId4" Type="http://schemas.openxmlformats.org/officeDocument/2006/relationships/image" Target="../media/image11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0.png"/><Relationship Id="rId4" Type="http://schemas.openxmlformats.org/officeDocument/2006/relationships/image" Target="../media/image222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5.png"/><Relationship Id="rId4" Type="http://schemas.openxmlformats.org/officeDocument/2006/relationships/image" Target="../media/image2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1.png"/><Relationship Id="rId6" Type="http://schemas.openxmlformats.org/officeDocument/2006/relationships/image" Target="../media/image2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6.png"/><Relationship Id="rId4" Type="http://schemas.openxmlformats.org/officeDocument/2006/relationships/image" Target="../media/image238.png"/><Relationship Id="rId5" Type="http://schemas.openxmlformats.org/officeDocument/2006/relationships/image" Target="../media/image237.png"/><Relationship Id="rId6" Type="http://schemas.openxmlformats.org/officeDocument/2006/relationships/image" Target="../media/image240.png"/><Relationship Id="rId7" Type="http://schemas.openxmlformats.org/officeDocument/2006/relationships/image" Target="../media/image2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6.png"/><Relationship Id="rId4" Type="http://schemas.openxmlformats.org/officeDocument/2006/relationships/hyperlink" Target="http://192.168.1.110/wordress" TargetMode="External"/><Relationship Id="rId5" Type="http://schemas.openxmlformats.org/officeDocument/2006/relationships/image" Target="../media/image215.png"/><Relationship Id="rId6" Type="http://schemas.openxmlformats.org/officeDocument/2006/relationships/image" Target="../media/image2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8.png"/><Relationship Id="rId4" Type="http://schemas.openxmlformats.org/officeDocument/2006/relationships/image" Target="../media/image2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7" name="Google Shape;2327;p13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36"/>
          <p:cNvSpPr txBox="1"/>
          <p:nvPr/>
        </p:nvSpPr>
        <p:spPr>
          <a:xfrm>
            <a:off x="5887800" y="8113375"/>
            <a:ext cx="1236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Oliver Boughey, Nicola Drummy, Jake Korljan &amp; Craig Spencer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1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MySQL Database</a:t>
            </a:r>
            <a:endParaRPr/>
          </a:p>
        </p:txBody>
      </p:sp>
      <p:sp>
        <p:nvSpPr>
          <p:cNvPr id="2408" name="Google Shape;2408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9" name="Google Shape;2409;p14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Michael’s (user) privileges were utilised (as per previous exploit of weak passwords) to locate MySQL username and password for the Wordpress site database.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Access to MySQL database through root privilege escalation was successful. 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descr="A screenshot of a computer&#10;&#10;Description automatically generated with medium confidence" id="2410" name="Google Shape;2410;p145"/>
          <p:cNvPicPr preferRelativeResize="0"/>
          <p:nvPr/>
        </p:nvPicPr>
        <p:blipFill rotWithShape="1">
          <a:blip r:embed="rId3">
            <a:alphaModFix/>
          </a:blip>
          <a:srcRect b="23524" l="0" r="13904" t="0"/>
          <a:stretch/>
        </p:blipFill>
        <p:spPr>
          <a:xfrm>
            <a:off x="868400" y="6071925"/>
            <a:ext cx="11610075" cy="566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411" name="Google Shape;241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975" y="6071925"/>
            <a:ext cx="10087997" cy="56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2" name="Google Shape;2412;p145"/>
          <p:cNvSpPr/>
          <p:nvPr/>
        </p:nvSpPr>
        <p:spPr>
          <a:xfrm>
            <a:off x="12890975" y="7548950"/>
            <a:ext cx="4022100" cy="61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45"/>
          <p:cNvSpPr/>
          <p:nvPr/>
        </p:nvSpPr>
        <p:spPr>
          <a:xfrm>
            <a:off x="1039300" y="7103225"/>
            <a:ext cx="7107900" cy="61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4" name="Google Shape;2414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3200" y="8761900"/>
            <a:ext cx="8992175" cy="2420975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5" name="Google Shape;2415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200" y="8947300"/>
            <a:ext cx="11324479" cy="639500"/>
          </a:xfrm>
          <a:prstGeom prst="rect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6" name="Google Shape;2416;p145"/>
          <p:cNvSpPr/>
          <p:nvPr/>
        </p:nvSpPr>
        <p:spPr>
          <a:xfrm>
            <a:off x="868400" y="10562400"/>
            <a:ext cx="6632100" cy="26568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/var/www/html/service.html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flag1{b9bbcb33e11b80be759c4e84486248d}</a:t>
            </a:r>
            <a:endParaRPr sz="2500"/>
          </a:p>
        </p:txBody>
      </p:sp>
      <p:sp>
        <p:nvSpPr>
          <p:cNvPr id="2417" name="Google Shape;2417;p145"/>
          <p:cNvSpPr/>
          <p:nvPr/>
        </p:nvSpPr>
        <p:spPr>
          <a:xfrm>
            <a:off x="8642463" y="10562400"/>
            <a:ext cx="6632100" cy="26568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/var/www/flag2.txt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flag2{fc3fd58dcdad9ab23faca6e9a36e581c}</a:t>
            </a:r>
            <a:endParaRPr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MySQL Database (cont.)</a:t>
            </a:r>
            <a:endParaRPr/>
          </a:p>
        </p:txBody>
      </p:sp>
      <p:sp>
        <p:nvSpPr>
          <p:cNvPr id="2423" name="Google Shape;2423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4" name="Google Shape;2424;p146"/>
          <p:cNvSpPr txBox="1"/>
          <p:nvPr>
            <p:ph idx="3" type="body"/>
          </p:nvPr>
        </p:nvSpPr>
        <p:spPr>
          <a:xfrm>
            <a:off x="717350" y="192465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show databases;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use wordpress;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show tables;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descr="Text&#10;&#10;Description automatically generated" id="2425" name="Google Shape;2425;p146"/>
          <p:cNvPicPr preferRelativeResize="0"/>
          <p:nvPr/>
        </p:nvPicPr>
        <p:blipFill rotWithShape="1">
          <a:blip r:embed="rId3">
            <a:alphaModFix/>
          </a:blip>
          <a:srcRect b="21709" l="4454" r="20560" t="0"/>
          <a:stretch/>
        </p:blipFill>
        <p:spPr>
          <a:xfrm>
            <a:off x="853650" y="4607525"/>
            <a:ext cx="11397924" cy="60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46"/>
          <p:cNvSpPr/>
          <p:nvPr/>
        </p:nvSpPr>
        <p:spPr>
          <a:xfrm>
            <a:off x="969400" y="5599250"/>
            <a:ext cx="8766000" cy="60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2427" name="Google Shape;2427;p146"/>
          <p:cNvPicPr preferRelativeResize="0"/>
          <p:nvPr/>
        </p:nvPicPr>
        <p:blipFill rotWithShape="1">
          <a:blip r:embed="rId4">
            <a:alphaModFix/>
          </a:blip>
          <a:srcRect b="21856" l="7234" r="13356" t="0"/>
          <a:stretch/>
        </p:blipFill>
        <p:spPr>
          <a:xfrm>
            <a:off x="853650" y="9446499"/>
            <a:ext cx="9694000" cy="3914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2428" name="Google Shape;2428;p146"/>
          <p:cNvPicPr preferRelativeResize="0"/>
          <p:nvPr/>
        </p:nvPicPr>
        <p:blipFill rotWithShape="1">
          <a:blip r:embed="rId5">
            <a:alphaModFix/>
          </a:blip>
          <a:srcRect b="7552" l="10080" r="0" t="0"/>
          <a:stretch/>
        </p:blipFill>
        <p:spPr>
          <a:xfrm>
            <a:off x="13159100" y="6574975"/>
            <a:ext cx="5412581" cy="53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146"/>
          <p:cNvSpPr/>
          <p:nvPr/>
        </p:nvSpPr>
        <p:spPr>
          <a:xfrm>
            <a:off x="969400" y="10289275"/>
            <a:ext cx="2710200" cy="49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46"/>
          <p:cNvSpPr/>
          <p:nvPr/>
        </p:nvSpPr>
        <p:spPr>
          <a:xfrm>
            <a:off x="14182100" y="6832200"/>
            <a:ext cx="2710200" cy="49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2431" name="Google Shape;2431;p146"/>
          <p:cNvPicPr preferRelativeResize="0"/>
          <p:nvPr/>
        </p:nvPicPr>
        <p:blipFill rotWithShape="1">
          <a:blip r:embed="rId6">
            <a:alphaModFix/>
          </a:blip>
          <a:srcRect b="23559" l="6495" r="22598" t="0"/>
          <a:stretch/>
        </p:blipFill>
        <p:spPr>
          <a:xfrm>
            <a:off x="12997900" y="3840525"/>
            <a:ext cx="10398450" cy="23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146"/>
          <p:cNvSpPr/>
          <p:nvPr/>
        </p:nvSpPr>
        <p:spPr>
          <a:xfrm>
            <a:off x="12997900" y="4340700"/>
            <a:ext cx="3090000" cy="49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MySQL Database (cont.)</a:t>
            </a:r>
            <a:endParaRPr/>
          </a:p>
        </p:txBody>
      </p:sp>
      <p:sp>
        <p:nvSpPr>
          <p:cNvPr id="2438" name="Google Shape;2438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9" name="Google Shape;2439;p14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Discovered password hashes for the users steven and michael in the wp_users table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These discovered hashed were output to a file for further </a:t>
            </a:r>
            <a:r>
              <a:rPr lang="en-US" sz="4400">
                <a:solidFill>
                  <a:schemeClr val="dk1"/>
                </a:solidFill>
              </a:rPr>
              <a:t>exploitation</a:t>
            </a:r>
            <a:r>
              <a:rPr lang="en-US" sz="4400">
                <a:solidFill>
                  <a:schemeClr val="dk1"/>
                </a:solidFill>
              </a:rPr>
              <a:t>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		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descr="A screenshot of a computer&#10;&#10;Description automatically generated with medium confidence" id="2440" name="Google Shape;2440;p147"/>
          <p:cNvPicPr preferRelativeResize="0"/>
          <p:nvPr/>
        </p:nvPicPr>
        <p:blipFill rotWithShape="1">
          <a:blip r:embed="rId3">
            <a:alphaModFix/>
          </a:blip>
          <a:srcRect b="16191" l="4538" r="7161" t="0"/>
          <a:stretch/>
        </p:blipFill>
        <p:spPr>
          <a:xfrm>
            <a:off x="2792475" y="6373925"/>
            <a:ext cx="15698726" cy="43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1" name="Google Shape;2441;p147"/>
          <p:cNvSpPr txBox="1"/>
          <p:nvPr/>
        </p:nvSpPr>
        <p:spPr>
          <a:xfrm>
            <a:off x="2792475" y="5095825"/>
            <a:ext cx="7317900" cy="72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select * from wp_users;</a:t>
            </a:r>
            <a:endParaRPr sz="3500"/>
          </a:p>
        </p:txBody>
      </p:sp>
      <p:sp>
        <p:nvSpPr>
          <p:cNvPr id="2442" name="Google Shape;2442;p147"/>
          <p:cNvSpPr/>
          <p:nvPr/>
        </p:nvSpPr>
        <p:spPr>
          <a:xfrm>
            <a:off x="2792463" y="10719900"/>
            <a:ext cx="6632100" cy="26568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table wp_post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flag3{afc01ab56b50591e7dccf93312270cd2}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48"/>
          <p:cNvSpPr txBox="1"/>
          <p:nvPr>
            <p:ph type="title"/>
          </p:nvPr>
        </p:nvSpPr>
        <p:spPr>
          <a:xfrm>
            <a:off x="-32716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Unsalted User Password Hash</a:t>
            </a:r>
            <a:endParaRPr/>
          </a:p>
        </p:txBody>
      </p:sp>
      <p:sp>
        <p:nvSpPr>
          <p:cNvPr id="2448" name="Google Shape;2448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9" name="Google Shape;2449;p148"/>
          <p:cNvSpPr txBox="1"/>
          <p:nvPr>
            <p:ph idx="3" type="body"/>
          </p:nvPr>
        </p:nvSpPr>
        <p:spPr>
          <a:xfrm>
            <a:off x="703450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Password hashes from previous slide were output to wp_hashes.txt on Kali and John the Ripper was used to crack them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second user password hash was able to be cracked (user steven)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descr="Text&#10;&#10;Description automatically generated" id="2450" name="Google Shape;2450;p148"/>
          <p:cNvPicPr preferRelativeResize="0"/>
          <p:nvPr/>
        </p:nvPicPr>
        <p:blipFill rotWithShape="1">
          <a:blip r:embed="rId3">
            <a:alphaModFix/>
          </a:blip>
          <a:srcRect b="0" l="0" r="0" t="53358"/>
          <a:stretch/>
        </p:blipFill>
        <p:spPr>
          <a:xfrm>
            <a:off x="1825975" y="6070678"/>
            <a:ext cx="14673124" cy="55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p148"/>
          <p:cNvSpPr txBox="1"/>
          <p:nvPr/>
        </p:nvSpPr>
        <p:spPr>
          <a:xfrm>
            <a:off x="1825975" y="4786900"/>
            <a:ext cx="3703800" cy="1262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username steven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password pink84</a:t>
            </a:r>
            <a:endParaRPr sz="3500"/>
          </a:p>
        </p:txBody>
      </p:sp>
      <p:pic>
        <p:nvPicPr>
          <p:cNvPr id="2452" name="Google Shape;2452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300" y="4914900"/>
            <a:ext cx="1097250" cy="10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49"/>
          <p:cNvSpPr txBox="1"/>
          <p:nvPr>
            <p:ph idx="3" type="body"/>
          </p:nvPr>
        </p:nvSpPr>
        <p:spPr>
          <a:xfrm>
            <a:off x="703450" y="2016050"/>
            <a:ext cx="22942800" cy="101460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Logged in as steven  ssh steven@192.168.1.110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Discovered user has maximum sudoers privileges to execute Python with no password.  Exploited a </a:t>
            </a:r>
            <a:r>
              <a:rPr lang="en-US" sz="4400">
                <a:solidFill>
                  <a:schemeClr val="dk1"/>
                </a:solidFill>
              </a:rPr>
              <a:t>python</a:t>
            </a:r>
            <a:r>
              <a:rPr lang="en-US" sz="4400">
                <a:solidFill>
                  <a:schemeClr val="dk1"/>
                </a:solidFill>
              </a:rPr>
              <a:t> pty vulnerability to gain root </a:t>
            </a:r>
            <a:r>
              <a:rPr lang="en-US" sz="4400">
                <a:solidFill>
                  <a:schemeClr val="dk1"/>
                </a:solidFill>
              </a:rPr>
              <a:t>access and find flag 4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58" name="Google Shape;245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490" y="9569240"/>
            <a:ext cx="9873750" cy="36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9" name="Google Shape;2459;p149"/>
          <p:cNvSpPr txBox="1"/>
          <p:nvPr>
            <p:ph type="title"/>
          </p:nvPr>
        </p:nvSpPr>
        <p:spPr>
          <a:xfrm>
            <a:off x="-32716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Python </a:t>
            </a:r>
            <a:r>
              <a:rPr lang="en-US"/>
              <a:t>Pseudo</a:t>
            </a:r>
            <a:r>
              <a:rPr lang="en-US"/>
              <a:t> Terminal /bin/bash exploit</a:t>
            </a:r>
            <a:endParaRPr/>
          </a:p>
        </p:txBody>
      </p:sp>
      <p:sp>
        <p:nvSpPr>
          <p:cNvPr id="2460" name="Google Shape;2460;p1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1" name="Google Shape;2461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488" y="5946645"/>
            <a:ext cx="9492000" cy="2284807"/>
          </a:xfrm>
          <a:prstGeom prst="rect">
            <a:avLst/>
          </a:prstGeom>
          <a:noFill/>
          <a:ln>
            <a:noFill/>
          </a:ln>
        </p:spPr>
      </p:pic>
      <p:sp>
        <p:nvSpPr>
          <p:cNvPr id="2462" name="Google Shape;2462;p149"/>
          <p:cNvSpPr txBox="1"/>
          <p:nvPr/>
        </p:nvSpPr>
        <p:spPr>
          <a:xfrm>
            <a:off x="7697750" y="4465325"/>
            <a:ext cx="4404600" cy="1077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list sudoers list as steven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$ sudo -l</a:t>
            </a:r>
            <a:endParaRPr sz="2900"/>
          </a:p>
        </p:txBody>
      </p:sp>
      <p:sp>
        <p:nvSpPr>
          <p:cNvPr id="2463" name="Google Shape;2463;p149"/>
          <p:cNvSpPr txBox="1"/>
          <p:nvPr/>
        </p:nvSpPr>
        <p:spPr>
          <a:xfrm>
            <a:off x="3524938" y="8584760"/>
            <a:ext cx="8958300" cy="6312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sudo python -c ‘import pty;pty.spawn(*”bin/bash”)’</a:t>
            </a:r>
            <a:endParaRPr sz="2900"/>
          </a:p>
        </p:txBody>
      </p:sp>
      <p:pic>
        <p:nvPicPr>
          <p:cNvPr id="2464" name="Google Shape;2464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7750" y="11906728"/>
            <a:ext cx="927450" cy="9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58175" y="5753355"/>
            <a:ext cx="9873751" cy="720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3100" y="10326754"/>
            <a:ext cx="927450" cy="910595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149"/>
          <p:cNvSpPr/>
          <p:nvPr/>
        </p:nvSpPr>
        <p:spPr>
          <a:xfrm>
            <a:off x="17199813" y="7048825"/>
            <a:ext cx="6632100" cy="26568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/root/flag4.txt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flag4{715dea6c055b9fe3337544932f2941ce}</a:t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50"/>
          <p:cNvSpPr txBox="1"/>
          <p:nvPr>
            <p:ph idx="3" type="body"/>
          </p:nvPr>
        </p:nvSpPr>
        <p:spPr>
          <a:xfrm>
            <a:off x="703450" y="2016050"/>
            <a:ext cx="22942800" cy="101460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Used “scp” to upload malicious script to target via ssh port 22.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Established backdoor on “Target1”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2473" name="Google Shape;2473;p150"/>
          <p:cNvSpPr txBox="1"/>
          <p:nvPr>
            <p:ph type="title"/>
          </p:nvPr>
        </p:nvSpPr>
        <p:spPr>
          <a:xfrm>
            <a:off x="-32716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Advanced Persistent Threat</a:t>
            </a:r>
            <a:endParaRPr/>
          </a:p>
        </p:txBody>
      </p:sp>
      <p:sp>
        <p:nvSpPr>
          <p:cNvPr id="2474" name="Google Shape;2474;p1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5" name="Google Shape;247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350" y="3949600"/>
            <a:ext cx="11777250" cy="30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6" name="Google Shape;2476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350" y="7199725"/>
            <a:ext cx="11777251" cy="513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3025" y="8943345"/>
            <a:ext cx="10031692" cy="1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Google Shape;2478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8650" y="10486643"/>
            <a:ext cx="10919450" cy="216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p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74725" y="9259716"/>
            <a:ext cx="927450" cy="9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50"/>
          <p:cNvSpPr/>
          <p:nvPr/>
        </p:nvSpPr>
        <p:spPr>
          <a:xfrm>
            <a:off x="1198350" y="8943350"/>
            <a:ext cx="8454600" cy="49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150"/>
          <p:cNvSpPr/>
          <p:nvPr/>
        </p:nvSpPr>
        <p:spPr>
          <a:xfrm>
            <a:off x="16622650" y="9675900"/>
            <a:ext cx="5352000" cy="672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150"/>
          <p:cNvSpPr/>
          <p:nvPr/>
        </p:nvSpPr>
        <p:spPr>
          <a:xfrm>
            <a:off x="4695575" y="5228100"/>
            <a:ext cx="8280000" cy="49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7" name="Google Shape;2487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5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89" name="Google Shape;2489;p15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0" name="Google Shape;2490;p15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</a:t>
            </a:r>
            <a:r>
              <a:rPr lang="en-US"/>
              <a:t>Network</a:t>
            </a:r>
            <a:r>
              <a:rPr lang="en-US"/>
              <a:t> Enumeration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6" name="Google Shape;2496;p1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7" name="Google Shape;2497;p152"/>
          <p:cNvSpPr txBox="1"/>
          <p:nvPr>
            <p:ph idx="3" type="body"/>
          </p:nvPr>
        </p:nvSpPr>
        <p:spPr>
          <a:xfrm>
            <a:off x="703375" y="2295400"/>
            <a:ext cx="234699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</a:rPr>
              <a:t>Monitoring Overview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b="1" lang="en-US" sz="3400">
                <a:solidFill>
                  <a:schemeClr val="dk1"/>
                </a:solidFill>
              </a:rPr>
              <a:t>Which alerts detect this exploit? </a:t>
            </a:r>
            <a:endParaRPr b="1"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WHEN sum() of http.request.bytes OVER all documents IS ABOVE 3500 FOR THE LAST 1 minute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b="1" lang="en-US" sz="3400">
                <a:solidFill>
                  <a:schemeClr val="dk1"/>
                </a:solidFill>
              </a:rPr>
              <a:t>Which metrics do they measure? </a:t>
            </a:r>
            <a:endParaRPr b="1"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Packets requests from the same source IP to all destination ports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b="1" lang="en-US" sz="3400">
                <a:solidFill>
                  <a:schemeClr val="dk1"/>
                </a:solidFill>
              </a:rPr>
              <a:t>Which thresholds do they fire at?</a:t>
            </a:r>
            <a:endParaRPr b="1"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The request bytes must exceed 3500 hits each minute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</a:rPr>
              <a:t>Mitigating Detection</a:t>
            </a:r>
            <a:endParaRPr b="1" sz="3400">
              <a:solidFill>
                <a:schemeClr val="dk1"/>
              </a:solidFill>
            </a:endParaRPr>
          </a:p>
          <a:p>
            <a:pPr indent="-444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To mitigate triggering the alert you can specify the number of ports you want to target and only known vulnerable ports would be scanned.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The number of HTTP requests could be staggered within the minute threshold. 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2498" name="Google Shape;2498;p152"/>
          <p:cNvSpPr txBox="1"/>
          <p:nvPr/>
        </p:nvSpPr>
        <p:spPr>
          <a:xfrm>
            <a:off x="2020175" y="11057975"/>
            <a:ext cx="7317900" cy="72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nmap -p80, 22 -T1 192.168.1.110</a:t>
            </a:r>
            <a:endParaRPr sz="3500"/>
          </a:p>
        </p:txBody>
      </p:sp>
      <p:sp>
        <p:nvSpPr>
          <p:cNvPr id="2499" name="Google Shape;2499;p152"/>
          <p:cNvSpPr txBox="1"/>
          <p:nvPr/>
        </p:nvSpPr>
        <p:spPr>
          <a:xfrm>
            <a:off x="10111775" y="11057975"/>
            <a:ext cx="7317900" cy="72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Decoy or Zombie scan</a:t>
            </a:r>
            <a:endParaRPr sz="3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6" name="Google Shape;250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88" y="3129775"/>
            <a:ext cx="23947674" cy="79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53"/>
          <p:cNvSpPr txBox="1"/>
          <p:nvPr/>
        </p:nvSpPr>
        <p:spPr>
          <a:xfrm>
            <a:off x="501800" y="177150"/>
            <a:ext cx="24377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Kibana - S</a:t>
            </a: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tealth Exploitation of Network Enumeration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5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/>
              <a:t>Stealth Exploitation</a:t>
            </a:r>
            <a:r>
              <a:rPr lang="en-US" sz="5700"/>
              <a:t> </a:t>
            </a:r>
            <a:r>
              <a:rPr lang="en-US" sz="5700"/>
              <a:t>of WordPress Enumeration</a:t>
            </a:r>
            <a:endParaRPr sz="5700"/>
          </a:p>
        </p:txBody>
      </p:sp>
      <p:sp>
        <p:nvSpPr>
          <p:cNvPr id="2513" name="Google Shape;2513;p1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4" name="Google Shape;2514;p154"/>
          <p:cNvSpPr txBox="1"/>
          <p:nvPr>
            <p:ph idx="3" type="body"/>
          </p:nvPr>
        </p:nvSpPr>
        <p:spPr>
          <a:xfrm>
            <a:off x="703375" y="1914400"/>
            <a:ext cx="22942800" cy="10306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b="1" lang="en-US" sz="3400">
                <a:solidFill>
                  <a:schemeClr val="dk1"/>
                </a:solidFill>
              </a:rPr>
              <a:t>Which a</a:t>
            </a:r>
            <a:r>
              <a:rPr b="1" lang="en-US" sz="3400">
                <a:solidFill>
                  <a:schemeClr val="dk1"/>
                </a:solidFill>
              </a:rPr>
              <a:t>lerts detect this exploit? </a:t>
            </a:r>
            <a:endParaRPr b="1"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WHEN count() GROUPED OVER top 5 ' http.response.status_code ' IS ABOVE 400 FOR THE LAST 5 minutes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b="1" lang="en-US" sz="3400">
                <a:solidFill>
                  <a:schemeClr val="dk1"/>
                </a:solidFill>
              </a:rPr>
              <a:t>Which metrics do they measure? </a:t>
            </a:r>
            <a:endParaRPr b="1"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HTTP errors include unauthorized access requests (401) that may indicate an attack.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b="1" lang="en-US" sz="3400">
                <a:solidFill>
                  <a:schemeClr val="dk1"/>
                </a:solidFill>
              </a:rPr>
              <a:t>Which th</a:t>
            </a:r>
            <a:r>
              <a:rPr b="1" lang="en-US" sz="3400">
                <a:solidFill>
                  <a:schemeClr val="dk1"/>
                </a:solidFill>
              </a:rPr>
              <a:t>resholds do they fire at?</a:t>
            </a:r>
            <a:endParaRPr b="1"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When there are over 400 http response over a 5 minute period.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To execute the exploit without triggering the alert a pause for 1 minute after every 100 http requests can are implemented. 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An alternative option would be a stealthy wpscan option:</a:t>
            </a:r>
            <a:endParaRPr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400">
              <a:solidFill>
                <a:srgbClr val="FF0000"/>
              </a:solidFill>
            </a:endParaRPr>
          </a:p>
        </p:txBody>
      </p:sp>
      <p:sp>
        <p:nvSpPr>
          <p:cNvPr id="2515" name="Google Shape;2515;p154"/>
          <p:cNvSpPr txBox="1"/>
          <p:nvPr/>
        </p:nvSpPr>
        <p:spPr>
          <a:xfrm>
            <a:off x="2007975" y="11894200"/>
            <a:ext cx="15723900" cy="7080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wpscan –url http://192.168.1.110/wordpress/ –enumerate u –stealthy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5" name="Google Shape;2335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presentation contains the following content</a:t>
            </a:r>
            <a:endParaRPr/>
          </a:p>
        </p:txBody>
      </p:sp>
      <p:sp>
        <p:nvSpPr>
          <p:cNvPr id="2336" name="Google Shape;2336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7" name="Google Shape;2337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3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339" name="Google Shape;2339;p13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2340" name="Google Shape;2340;p13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Methods Used to </a:t>
            </a:r>
            <a:r>
              <a:rPr b="1" lang="en-US"/>
              <a:t>Avoiding Detection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2" name="Google Shape;2522;p155"/>
          <p:cNvSpPr txBox="1"/>
          <p:nvPr/>
        </p:nvSpPr>
        <p:spPr>
          <a:xfrm>
            <a:off x="501800" y="177150"/>
            <a:ext cx="24377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Kibana - Stealth Exploitation of Wordpress Enumeration</a:t>
            </a:r>
            <a:endParaRPr/>
          </a:p>
        </p:txBody>
      </p:sp>
      <p:pic>
        <p:nvPicPr>
          <p:cNvPr id="2523" name="Google Shape;252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88" y="3074650"/>
            <a:ext cx="23922676" cy="75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5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/>
              <a:t>Stealth Exploitation of Password Cracking</a:t>
            </a:r>
            <a:endParaRPr sz="5700"/>
          </a:p>
        </p:txBody>
      </p:sp>
      <p:sp>
        <p:nvSpPr>
          <p:cNvPr id="2529" name="Google Shape;2529;p1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0" name="Google Shape;2530;p156"/>
          <p:cNvSpPr txBox="1"/>
          <p:nvPr>
            <p:ph idx="3" type="body"/>
          </p:nvPr>
        </p:nvSpPr>
        <p:spPr>
          <a:xfrm>
            <a:off x="703375" y="1914400"/>
            <a:ext cx="22942800" cy="10306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b="1" lang="en-US" sz="3400">
                <a:solidFill>
                  <a:schemeClr val="dk1"/>
                </a:solidFill>
              </a:rPr>
              <a:t>Which alerts detect this exploit? </a:t>
            </a:r>
            <a:endParaRPr b="1"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WHEN max() OF system.process.cpu.total.pct OVER all documents IS ABOVE 0.5 FOR THE LAST 5 minutes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b="1" lang="en-US" sz="3400">
                <a:solidFill>
                  <a:schemeClr val="dk1"/>
                </a:solidFill>
              </a:rPr>
              <a:t>Which metrics do they measure? </a:t>
            </a:r>
            <a:endParaRPr b="1"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System CPU Processes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b="1" lang="en-US" sz="3400">
                <a:solidFill>
                  <a:schemeClr val="dk1"/>
                </a:solidFill>
              </a:rPr>
              <a:t>Which thresholds do they fire at?</a:t>
            </a:r>
            <a:endParaRPr b="1"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Above .5 per 5 minutes</a:t>
            </a:r>
            <a:endParaRPr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An alternative to using john on the target machine would be to move the wp_hashes.txt onto your own machine, this way your personal CPU is used. You want to avoid adding/changing files on the vulnerable machine to avoid detection.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Another option is to run john with OpenMP which brings Multi-Processing in and spreads the CPU load reducing the likelihood of reaching the threshold. </a:t>
            </a:r>
            <a:endParaRPr sz="3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7" name="Google Shape;2537;p157"/>
          <p:cNvSpPr txBox="1"/>
          <p:nvPr/>
        </p:nvSpPr>
        <p:spPr>
          <a:xfrm>
            <a:off x="501800" y="177150"/>
            <a:ext cx="24377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Kibana - Stealth Exploitation of Password Cracking</a:t>
            </a:r>
            <a:endParaRPr/>
          </a:p>
        </p:txBody>
      </p:sp>
      <p:pic>
        <p:nvPicPr>
          <p:cNvPr id="2538" name="Google Shape;253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38" y="3349137"/>
            <a:ext cx="24060176" cy="786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" name="Google Shape;234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7" name="Google Shape;2347;p13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8" name="Google Shape;2348;p13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9"/>
          <p:cNvSpPr txBox="1"/>
          <p:nvPr>
            <p:ph idx="3" type="subTitle"/>
          </p:nvPr>
        </p:nvSpPr>
        <p:spPr>
          <a:xfrm>
            <a:off x="19176600" y="24924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6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Address Range: 192.168.1.0/24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Netmask: 255.255.255.0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Gateway: 192.168.1.1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3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IPv4: 192.168.1.90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OS: Linux 5.4.0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Hostname: Kali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192.168.1.100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Ubuntu 18.04.1 LTS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ELK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IPv4:192.168.1.105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Ubuntu 18.04.1 LTS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Capstone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192.168.1.110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Linux 3.2 4.9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Target 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192.168.1.115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</a:t>
            </a:r>
            <a:r>
              <a:rPr lang="en-US" sz="2400">
                <a:solidFill>
                  <a:schemeClr val="dk1"/>
                </a:solidFill>
              </a:rPr>
              <a:t>Linux 3.2 4.9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Target 2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pic>
        <p:nvPicPr>
          <p:cNvPr id="2355" name="Google Shape;235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50" y="1532050"/>
            <a:ext cx="18639150" cy="114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2361" name="Google Shape;2361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2" name="Google Shape;2362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/>
        </p:nvGraphicFramePr>
        <p:xfrm>
          <a:off x="1083863" y="336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{E228E8B4-DC30-41C5-AAD4-F1767E3F9FF7}</a:tableStyleId>
              </a:tblPr>
              <a:tblGrid>
                <a:gridCol w="7331875"/>
                <a:gridCol w="7331875"/>
                <a:gridCol w="7331875"/>
              </a:tblGrid>
              <a:tr h="138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29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Responded to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Network Scan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Target1 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respond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the Nmap scan, enabling enumeration of the open ports and software versions.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Discovered port 22 and 80 open, providing  access points to server for further information gathering.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Responded to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Scan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 enumerated two user names.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information provided the first half of gaining user access to </a:t>
                      </a:r>
                      <a:r>
                        <a:rPr i="1"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“Target1”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via the open SSH port.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user passwords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Michael’s password was </a:t>
                      </a:r>
                      <a:r>
                        <a:rPr i="1"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“michael”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which was easily guessed.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Guessing the password allowed access to </a:t>
                      </a:r>
                      <a:r>
                        <a:rPr i="1"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“Target1”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via SSH.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password discoverable in plain text</a:t>
                      </a:r>
                      <a:endParaRPr sz="2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database configuration revealed the password to gain access.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these credentials to log in to MySql and search tables for information, revealing user Steven’s hashed password.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user password hashes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Two password hashes were identified in the MySql database.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Steven’s password was included in the </a:t>
                      </a:r>
                      <a:r>
                        <a:rPr i="1"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“rockyou.txt”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wordlist and therefore crackable using the Kali tool, </a:t>
                      </a:r>
                      <a:r>
                        <a:rPr i="1"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“John”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3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root user privilege escalation</a:t>
                      </a:r>
                      <a:endParaRPr sz="2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 user had 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unrestricted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permission with no password in the sudoers list to execute Python.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a 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vulnerability to gain root access, Allowing for the establishment of an advanced persistent threat.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8" name="Google Shape;236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70" name="Google Shape;2370;p14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1" name="Google Shape;2371;p14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Exploitation: </a:t>
            </a:r>
            <a:r>
              <a:rPr lang="en-US" sz="5400"/>
              <a:t>Network Mapping and User Enumeration (WordPress site)</a:t>
            </a:r>
            <a:endParaRPr sz="5400"/>
          </a:p>
        </p:txBody>
      </p:sp>
      <p:sp>
        <p:nvSpPr>
          <p:cNvPr id="2377" name="Google Shape;2377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8" name="Google Shape;2378;p142"/>
          <p:cNvSpPr txBox="1"/>
          <p:nvPr>
            <p:ph idx="3" type="body"/>
          </p:nvPr>
        </p:nvSpPr>
        <p:spPr>
          <a:xfrm>
            <a:off x="907525" y="2130375"/>
            <a:ext cx="22935600" cy="29640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Nma</a:t>
            </a:r>
            <a:r>
              <a:rPr lang="en-US" sz="4400">
                <a:solidFill>
                  <a:schemeClr val="dk1"/>
                </a:solidFill>
              </a:rPr>
              <a:t>p was used to enumerate open ports, running services, and OS details, including the detection of other machines on the network.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Open Port 80 (HTTP) and Port 22 (SSH) provided access to the server.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79" name="Google Shape;237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750" y="5801550"/>
            <a:ext cx="16293750" cy="69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142"/>
          <p:cNvSpPr txBox="1"/>
          <p:nvPr/>
        </p:nvSpPr>
        <p:spPr>
          <a:xfrm>
            <a:off x="2956750" y="4914900"/>
            <a:ext cx="8958300" cy="6312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# nmap -sV -O 192.168.1.110</a:t>
            </a:r>
            <a:endParaRPr sz="2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Google Shape;238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800" y="4690350"/>
            <a:ext cx="15133030" cy="68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6" name="Google Shape;2386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WordPress Scan</a:t>
            </a:r>
            <a:endParaRPr/>
          </a:p>
        </p:txBody>
      </p:sp>
      <p:sp>
        <p:nvSpPr>
          <p:cNvPr id="2387" name="Google Shape;2387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8" name="Google Shape;2388;p143"/>
          <p:cNvSpPr txBox="1"/>
          <p:nvPr>
            <p:ph idx="3" type="body"/>
          </p:nvPr>
        </p:nvSpPr>
        <p:spPr>
          <a:xfrm>
            <a:off x="717350" y="238785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wpscan was performed to enumerate the users’ associated with the wordpress web site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2389" name="Google Shape;2389;p143"/>
          <p:cNvSpPr txBox="1"/>
          <p:nvPr/>
        </p:nvSpPr>
        <p:spPr>
          <a:xfrm>
            <a:off x="303750" y="3933300"/>
            <a:ext cx="8958300" cy="6312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# wpscan –url </a:t>
            </a:r>
            <a:r>
              <a:rPr lang="en-US" sz="2900" u="sng">
                <a:solidFill>
                  <a:schemeClr val="hlink"/>
                </a:solidFill>
                <a:hlinkClick r:id="rId4"/>
              </a:rPr>
              <a:t>http://192.168.1.110/wordpress</a:t>
            </a:r>
            <a:r>
              <a:rPr lang="en-US" sz="2900"/>
              <a:t> -eu</a:t>
            </a:r>
            <a:endParaRPr sz="2900"/>
          </a:p>
        </p:txBody>
      </p:sp>
      <p:sp>
        <p:nvSpPr>
          <p:cNvPr id="2390" name="Google Shape;2390;p143"/>
          <p:cNvSpPr txBox="1"/>
          <p:nvPr/>
        </p:nvSpPr>
        <p:spPr>
          <a:xfrm>
            <a:off x="13898525" y="7576250"/>
            <a:ext cx="8958300" cy="15237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users found: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michael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steven</a:t>
            </a:r>
            <a:endParaRPr sz="2900"/>
          </a:p>
        </p:txBody>
      </p:sp>
      <p:pic>
        <p:nvPicPr>
          <p:cNvPr id="2391" name="Google Shape;2391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58450" y="7799450"/>
            <a:ext cx="1097250" cy="10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50" y="4690348"/>
            <a:ext cx="7248601" cy="85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4"/>
          <p:cNvSpPr txBox="1"/>
          <p:nvPr>
            <p:ph idx="3" type="body"/>
          </p:nvPr>
        </p:nvSpPr>
        <p:spPr>
          <a:xfrm>
            <a:off x="717350" y="238785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 SSH session was established with </a:t>
            </a:r>
            <a:r>
              <a:rPr lang="en-US" sz="4400">
                <a:solidFill>
                  <a:schemeClr val="dk1"/>
                </a:solidFill>
              </a:rPr>
              <a:t>michaels</a:t>
            </a:r>
            <a:r>
              <a:rPr lang="en-US" sz="4400">
                <a:solidFill>
                  <a:schemeClr val="dk1"/>
                </a:solidFill>
              </a:rPr>
              <a:t> username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</a:t>
            </a:r>
            <a:r>
              <a:rPr lang="en-US" sz="4400">
                <a:solidFill>
                  <a:schemeClr val="dk1"/>
                </a:solidFill>
              </a:rPr>
              <a:t>assword was guessed after three attempts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2398" name="Google Shape;2398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Weak Password</a:t>
            </a:r>
            <a:endParaRPr/>
          </a:p>
        </p:txBody>
      </p:sp>
      <p:sp>
        <p:nvSpPr>
          <p:cNvPr id="2399" name="Google Shape;2399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0" name="Google Shape;2400;p144"/>
          <p:cNvSpPr txBox="1"/>
          <p:nvPr/>
        </p:nvSpPr>
        <p:spPr>
          <a:xfrm>
            <a:off x="1849500" y="4914900"/>
            <a:ext cx="8958300" cy="1077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ssh michael@192.168.1.110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Password michael</a:t>
            </a:r>
            <a:endParaRPr sz="2900"/>
          </a:p>
        </p:txBody>
      </p:sp>
      <p:pic>
        <p:nvPicPr>
          <p:cNvPr id="2401" name="Google Shape;240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500" y="6254400"/>
            <a:ext cx="14240626" cy="600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2" name="Google Shape;2402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1550" y="11177250"/>
            <a:ext cx="1097250" cy="10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